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8"/>
  </p:notesMasterIdLst>
  <p:sldIdLst>
    <p:sldId id="4536" r:id="rId2"/>
    <p:sldId id="4535" r:id="rId3"/>
    <p:sldId id="4154" r:id="rId4"/>
    <p:sldId id="4128" r:id="rId5"/>
    <p:sldId id="406" r:id="rId6"/>
    <p:sldId id="4095" r:id="rId7"/>
    <p:sldId id="407" r:id="rId8"/>
    <p:sldId id="410" r:id="rId9"/>
    <p:sldId id="4381" r:id="rId10"/>
    <p:sldId id="4313" r:id="rId11"/>
    <p:sldId id="4538" r:id="rId12"/>
    <p:sldId id="4378" r:id="rId13"/>
    <p:sldId id="4315" r:id="rId14"/>
    <p:sldId id="500" r:id="rId15"/>
    <p:sldId id="727" r:id="rId16"/>
    <p:sldId id="353" r:id="rId17"/>
    <p:sldId id="354" r:id="rId18"/>
    <p:sldId id="355" r:id="rId19"/>
    <p:sldId id="356" r:id="rId20"/>
    <p:sldId id="357" r:id="rId21"/>
    <p:sldId id="358" r:id="rId22"/>
    <p:sldId id="501" r:id="rId23"/>
    <p:sldId id="502" r:id="rId24"/>
    <p:sldId id="749" r:id="rId25"/>
    <p:sldId id="503" r:id="rId26"/>
    <p:sldId id="437" r:id="rId27"/>
    <p:sldId id="438" r:id="rId28"/>
    <p:sldId id="4096" r:id="rId29"/>
    <p:sldId id="275" r:id="rId30"/>
    <p:sldId id="290" r:id="rId31"/>
    <p:sldId id="291" r:id="rId32"/>
    <p:sldId id="292" r:id="rId33"/>
    <p:sldId id="293" r:id="rId34"/>
    <p:sldId id="4379" r:id="rId35"/>
    <p:sldId id="813" r:id="rId36"/>
    <p:sldId id="4097" r:id="rId37"/>
    <p:sldId id="439" r:id="rId38"/>
    <p:sldId id="294" r:id="rId39"/>
    <p:sldId id="440" r:id="rId40"/>
    <p:sldId id="295" r:id="rId41"/>
    <p:sldId id="4106" r:id="rId42"/>
    <p:sldId id="441" r:id="rId43"/>
    <p:sldId id="452" r:id="rId44"/>
    <p:sldId id="442" r:id="rId45"/>
    <p:sldId id="428" r:id="rId46"/>
    <p:sldId id="4382" r:id="rId47"/>
    <p:sldId id="429" r:id="rId48"/>
    <p:sldId id="443" r:id="rId49"/>
    <p:sldId id="430" r:id="rId50"/>
    <p:sldId id="431" r:id="rId51"/>
    <p:sldId id="432" r:id="rId52"/>
    <p:sldId id="433" r:id="rId53"/>
    <p:sldId id="4539" r:id="rId54"/>
    <p:sldId id="434" r:id="rId55"/>
    <p:sldId id="435" r:id="rId56"/>
    <p:sldId id="385" r:id="rId57"/>
    <p:sldId id="453" r:id="rId58"/>
    <p:sldId id="455" r:id="rId59"/>
    <p:sldId id="436" r:id="rId60"/>
    <p:sldId id="444" r:id="rId61"/>
    <p:sldId id="445" r:id="rId62"/>
    <p:sldId id="806" r:id="rId63"/>
    <p:sldId id="504" r:id="rId64"/>
    <p:sldId id="505" r:id="rId65"/>
    <p:sldId id="506" r:id="rId66"/>
    <p:sldId id="4170" r:id="rId67"/>
    <p:sldId id="4316" r:id="rId68"/>
    <p:sldId id="507" r:id="rId69"/>
    <p:sldId id="4098" r:id="rId70"/>
    <p:sldId id="810" r:id="rId71"/>
    <p:sldId id="811" r:id="rId72"/>
    <p:sldId id="456" r:id="rId73"/>
    <p:sldId id="4099" r:id="rId74"/>
    <p:sldId id="4100" r:id="rId75"/>
    <p:sldId id="4101" r:id="rId76"/>
    <p:sldId id="4102" r:id="rId77"/>
    <p:sldId id="4103" r:id="rId78"/>
    <p:sldId id="4104" r:id="rId79"/>
    <p:sldId id="4105" r:id="rId80"/>
    <p:sldId id="4317" r:id="rId81"/>
    <p:sldId id="4171" r:id="rId82"/>
    <p:sldId id="497" r:id="rId83"/>
    <p:sldId id="498" r:id="rId84"/>
    <p:sldId id="4376" r:id="rId85"/>
    <p:sldId id="4537" r:id="rId86"/>
    <p:sldId id="4116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1" autoAdjust="0"/>
    <p:restoredTop sz="91437"/>
  </p:normalViewPr>
  <p:slideViewPr>
    <p:cSldViewPr snapToGrid="0" snapToObjects="1">
      <p:cViewPr>
        <p:scale>
          <a:sx n="95" d="100"/>
          <a:sy n="95" d="100"/>
        </p:scale>
        <p:origin x="1176" y="3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/wiki/File:Average_tariff_rates_%28France,_UK,_US%29.png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”Status of </a:t>
            </a:r>
            <a:r>
              <a:rPr lang="en-US" dirty="0" err="1"/>
              <a:t>AfCFTA</a:t>
            </a:r>
            <a:r>
              <a:rPr lang="en-US" dirty="0"/>
              <a:t> Ratification,” </a:t>
            </a:r>
            <a:r>
              <a:rPr lang="en-US" dirty="0" err="1"/>
              <a:t>tralac</a:t>
            </a:r>
            <a:r>
              <a:rPr lang="en-US" dirty="0"/>
              <a:t>, infographics, September 6, 2023</a:t>
            </a:r>
          </a:p>
          <a:p>
            <a:r>
              <a:rPr lang="en-US" dirty="0"/>
              <a:t>https://</a:t>
            </a:r>
            <a:r>
              <a:rPr lang="en-US" dirty="0" err="1"/>
              <a:t>www.tralac.org</a:t>
            </a:r>
            <a:r>
              <a:rPr lang="en-US" dirty="0"/>
              <a:t>/resources/infographic/13795-status-of-afcfta-ratification.html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5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Applicants as of April 2, 2023: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/research/</a:t>
            </a:r>
            <a:r>
              <a:rPr lang="en-US" dirty="0" err="1"/>
              <a:t>piie</a:t>
            </a:r>
            <a:r>
              <a:rPr lang="en-US" dirty="0"/>
              <a:t>-charts/which-countries-are-cptpp-and-rcep-trade-agreements-and-which-want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98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Flaaen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Flaaen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r>
              <a:rPr lang="en-US" dirty="0" err="1"/>
              <a:t>Bown</a:t>
            </a:r>
            <a:r>
              <a:rPr lang="en-US" dirty="0"/>
              <a:t>, Chad P., “</a:t>
            </a:r>
            <a:r>
              <a:rPr lang="en-US" b="0" dirty="0">
                <a:solidFill>
                  <a:srgbClr val="172A3A"/>
                </a:solidFill>
                <a:effectLst/>
                <a:latin typeface="mercury text g1 a"/>
              </a:rPr>
              <a:t>US-China phase one tracker: China’s purchases of US goods,” PIIE, July 19, 2021</a:t>
            </a:r>
          </a:p>
          <a:p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https://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www.piie.com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/research/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piie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-charts/us-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china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-phase-one-tracker-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chinas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-purchases-us-goods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ter Variable"/>
              </a:rPr>
              <a:t>Simon Lester and Huan Zhu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, “</a:t>
            </a:r>
            <a:r>
              <a:rPr lang="en-US" b="0" i="0" dirty="0">
                <a:effectLst/>
                <a:latin typeface="var(--bs-font-serif)"/>
              </a:rPr>
              <a:t>The U.S.-China Phase One Trade Deal: On to Phase Two, or Time to Phase It Out?” Cato, March 22,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var(--bs-font-serif)"/>
              </a:rPr>
              <a:t>https://</a:t>
            </a:r>
            <a:r>
              <a:rPr lang="en-US" b="0" i="0" dirty="0" err="1">
                <a:effectLst/>
                <a:latin typeface="var(--bs-font-serif)"/>
              </a:rPr>
              <a:t>www.cato.org</a:t>
            </a:r>
            <a:r>
              <a:rPr lang="en-US" b="0" i="0" dirty="0">
                <a:effectLst/>
                <a:latin typeface="var(--bs-font-serif)"/>
              </a:rPr>
              <a:t>/blog/us-</a:t>
            </a:r>
            <a:r>
              <a:rPr lang="en-US" b="0" i="0" dirty="0" err="1">
                <a:effectLst/>
                <a:latin typeface="var(--bs-font-serif)"/>
              </a:rPr>
              <a:t>china</a:t>
            </a:r>
            <a:r>
              <a:rPr lang="en-US" b="0" i="0" dirty="0">
                <a:effectLst/>
                <a:latin typeface="var(--bs-font-serif)"/>
              </a:rPr>
              <a:t>-phase-one-deal-phase-two-or-time-phase-it-out</a:t>
            </a:r>
          </a:p>
          <a:p>
            <a:endParaRPr lang="en-US" b="0" i="0" cap="all" dirty="0">
              <a:solidFill>
                <a:srgbClr val="172A3A"/>
              </a:solidFill>
              <a:effectLst/>
              <a:latin typeface="mercury text g1 a"/>
            </a:endParaRPr>
          </a:p>
          <a:p>
            <a:endParaRPr lang="en-US" b="0" i="0" cap="all" dirty="0">
              <a:solidFill>
                <a:srgbClr val="172A3A"/>
              </a:solidFill>
              <a:effectLst/>
              <a:latin typeface="gotham a"/>
            </a:endParaRPr>
          </a:p>
          <a:p>
            <a:br>
              <a:rPr lang="en-US" b="0" dirty="0">
                <a:solidFill>
                  <a:srgbClr val="407CA7"/>
                </a:solidFill>
                <a:effectLst/>
                <a:latin typeface="mercury text g1 a"/>
              </a:rPr>
            </a:br>
            <a:endParaRPr lang="en-US" b="0" dirty="0">
              <a:solidFill>
                <a:srgbClr val="407CA7"/>
              </a:solidFill>
              <a:effectLst/>
              <a:latin typeface="mercury text g1 a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4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Global Trade Outlook and Statistics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booksp_e</a:t>
            </a:r>
            <a:r>
              <a:rPr lang="en-US" dirty="0"/>
              <a:t>/gtos_updt_oct23_e.pdf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86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8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North Florida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FD3CB-FBAB-6CD3-4E09-A87BA442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590550"/>
            <a:ext cx="7734300" cy="5676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October 2023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6506046" y="2017986"/>
            <a:ext cx="0" cy="269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5564553" y="13562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64251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(10/24): 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 (10/31): Trade and Globalization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(11/07):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(11/14): Economic Inequality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(11/21):  Economics of Immigration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(12/05):  Monetary Policy (Geoffrey Woglom)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University of North Florida</a:t>
            </a:r>
          </a:p>
          <a:p>
            <a:pPr algn="ctr"/>
            <a:r>
              <a:rPr lang="en-US" sz="2400" i="0" dirty="0"/>
              <a:t>October 31,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to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3048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3048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Wikimedia Commons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BA4E1-418D-51FF-2133-7D8BB250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65" y="1087658"/>
            <a:ext cx="8565891" cy="5160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F57BC-E5BA-7A2C-6AB1-7EC558D89C13}"/>
              </a:ext>
            </a:extLst>
          </p:cNvPr>
          <p:cNvSpPr txBox="1"/>
          <p:nvPr/>
        </p:nvSpPr>
        <p:spPr>
          <a:xfrm>
            <a:off x="2743200" y="5334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Linux Libertine"/>
              </a:rPr>
              <a:t>Average tariff rates (France, UK, US)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8923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3810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wanted to cancel this for Russia, &amp; US did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77B7-19BB-A78C-BAD6-CF18C2C8F0F9}"/>
              </a:ext>
            </a:extLst>
          </p:cNvPr>
          <p:cNvCxnSpPr>
            <a:cxnSpLocks/>
          </p:cNvCxnSpPr>
          <p:nvPr/>
        </p:nvCxnSpPr>
        <p:spPr>
          <a:xfrm flipV="1">
            <a:off x="7165110" y="14478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C3147-802B-B9FA-3168-470F062E19DF}"/>
              </a:ext>
            </a:extLst>
          </p:cNvPr>
          <p:cNvSpPr txBox="1"/>
          <p:nvPr/>
        </p:nvSpPr>
        <p:spPr>
          <a:xfrm>
            <a:off x="6477000" y="495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 Tariff of 1930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F4E4A-13B0-98E3-D667-5ACE98AF2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97888"/>
            <a:ext cx="7772400" cy="5062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3730551" y="158055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6313869" y="1580555"/>
            <a:ext cx="2650299" cy="1116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economic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2"/>
            <a:r>
              <a:rPr lang="en-US" sz="28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9412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17FCC-E169-8F8C-FCAC-F90DDE86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94" y="1404471"/>
            <a:ext cx="5257800" cy="523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0484C-ED61-6B02-F102-634158DA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03" y="805703"/>
            <a:ext cx="372110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457FD-9C03-93B4-0791-34BC69E4B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3" y="4950386"/>
            <a:ext cx="2514600" cy="74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4CEB-69F1-4469-8186-393BFA665444}"/>
              </a:ext>
            </a:extLst>
          </p:cNvPr>
          <p:cNvSpPr txBox="1"/>
          <p:nvPr/>
        </p:nvSpPr>
        <p:spPr>
          <a:xfrm>
            <a:off x="873897" y="5355783"/>
            <a:ext cx="128510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47 ratified as of Aug, 2023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63AFEC-A779-DF0A-91FD-CC6FBB3A3D1C}"/>
              </a:ext>
            </a:extLst>
          </p:cNvPr>
          <p:cNvCxnSpPr/>
          <p:nvPr/>
        </p:nvCxnSpPr>
        <p:spPr>
          <a:xfrm flipV="1">
            <a:off x="2159000" y="5106248"/>
            <a:ext cx="380314" cy="222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7E60B2C-3B39-AFD3-7D8C-17BD7747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674" y="466912"/>
            <a:ext cx="6159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84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723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355F8-7068-6895-49EE-9D3A78AD8519}"/>
              </a:ext>
            </a:extLst>
          </p:cNvPr>
          <p:cNvSpPr txBox="1"/>
          <p:nvPr/>
        </p:nvSpPr>
        <p:spPr>
          <a:xfrm>
            <a:off x="7239000" y="4343400"/>
            <a:ext cx="1676400" cy="203132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Applied to join: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Costa 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Ecuador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Uruguay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Flaaen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Flaaen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47997-B1F2-CC91-4503-FE0182CBFC8B}"/>
              </a:ext>
            </a:extLst>
          </p:cNvPr>
          <p:cNvSpPr txBox="1"/>
          <p:nvPr/>
        </p:nvSpPr>
        <p:spPr>
          <a:xfrm>
            <a:off x="7391400" y="4419600"/>
            <a:ext cx="4419600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Other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China to buy $200 billion more US exports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Promises: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intellectual property protection,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forced technology transfer,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regulatory trade barriers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68379-D9D0-0C11-D195-29677D4E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ADC00-6AF4-469E-A914-40B8ADB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87C88-D698-96ED-7548-585BA386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546100"/>
            <a:ext cx="7353300" cy="576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C9F37-DDE0-90A9-EBE7-A478309F1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1000"/>
            <a:ext cx="50165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47450-D9F2-87CB-7EBE-DFF9AF8B25EB}"/>
              </a:ext>
            </a:extLst>
          </p:cNvPr>
          <p:cNvSpPr txBox="1"/>
          <p:nvPr/>
        </p:nvSpPr>
        <p:spPr>
          <a:xfrm>
            <a:off x="3200400" y="381000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Evolution of World Trade, 1950-2022</a:t>
            </a:r>
          </a:p>
          <a:p>
            <a:pPr algn="ctr"/>
            <a:r>
              <a:rPr lang="en-US" sz="2800" dirty="0"/>
              <a:t>Volume index, 1950=100</a:t>
            </a:r>
          </a:p>
        </p:txBody>
      </p:sp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Government procurement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21 cases initiated since 1995 (as of 10/31/23)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never resume the pre-2008 growth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1512334" y="2251881"/>
            <a:ext cx="89482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International Economic Institutions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Me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DB8A-2E79-4908-529F-15149A9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2513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Institutions:  Alan Deardorff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8B241-58A3-CACC-DEC1-9FF1E8B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1026" name="Picture 2" descr="IMF Delegation's September Visit to Turkey Sparks Controversy Amid Denials">
            <a:extLst>
              <a:ext uri="{FF2B5EF4-FFF2-40B4-BE49-F238E27FC236}">
                <a16:creationId xmlns:a16="http://schemas.microsoft.com/office/drawing/2014/main" id="{9317F135-2598-C3F3-F560-977897E77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" y="1708934"/>
            <a:ext cx="623296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the World Bank, and What Does It Do?">
            <a:extLst>
              <a:ext uri="{FF2B5EF4-FFF2-40B4-BE49-F238E27FC236}">
                <a16:creationId xmlns:a16="http://schemas.microsoft.com/office/drawing/2014/main" id="{3B62E8FB-33C2-4829-F83B-DD511453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61" y="1964362"/>
            <a:ext cx="59371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631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5DC3D-4913-CE46-A31A-8A8E09D9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17" y="822043"/>
            <a:ext cx="8967590" cy="5405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B9B8F-EF3A-90E8-3FE6-F790BCA0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62000"/>
            <a:ext cx="5066709" cy="92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95C1C-7E56-FC62-5658-8E5CFD68CAEE}"/>
              </a:ext>
            </a:extLst>
          </p:cNvPr>
          <p:cNvSpPr txBox="1"/>
          <p:nvPr/>
        </p:nvSpPr>
        <p:spPr>
          <a:xfrm>
            <a:off x="3229304" y="685800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Evolution of World Trade, 1950-2022</a:t>
            </a:r>
          </a:p>
          <a:p>
            <a:pPr algn="ctr"/>
            <a:r>
              <a:rPr lang="en-US" sz="2800" dirty="0"/>
              <a:t>Values, Billion USD</a:t>
            </a:r>
          </a:p>
        </p:txBody>
      </p:sp>
    </p:spTree>
    <p:extLst>
      <p:ext uri="{BB962C8B-B14F-4D97-AF65-F5344CB8AC3E}">
        <p14:creationId xmlns:p14="http://schemas.microsoft.com/office/powerpoint/2010/main" val="415972547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16920</TotalTime>
  <Words>3686</Words>
  <Application>Microsoft Macintosh PowerPoint</Application>
  <PresentationFormat>Widescreen</PresentationFormat>
  <Paragraphs>670</Paragraphs>
  <Slides>86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0" baseType="lpstr">
      <vt:lpstr>Arial</vt:lpstr>
      <vt:lpstr>Calibri</vt:lpstr>
      <vt:lpstr>Courier New</vt:lpstr>
      <vt:lpstr>freight-book</vt:lpstr>
      <vt:lpstr>gotham a</vt:lpstr>
      <vt:lpstr>Inter Variable</vt:lpstr>
      <vt:lpstr>knowledge-medium</vt:lpstr>
      <vt:lpstr>Linux Libertine</vt:lpstr>
      <vt:lpstr>mercury text g1 a</vt:lpstr>
      <vt:lpstr>Palatino Linotype</vt:lpstr>
      <vt:lpstr>Playfair Display</vt:lpstr>
      <vt:lpstr>var(--bs-font-serif)</vt:lpstr>
      <vt:lpstr>Wingdings</vt:lpstr>
      <vt:lpstr>Custom Design</vt:lpstr>
      <vt:lpstr>PowerPoint Presentation</vt:lpstr>
      <vt:lpstr> Course Outline</vt:lpstr>
      <vt:lpstr>Trade and Globalization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International Institutions:  Alan Deardorff 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362</cp:revision>
  <cp:lastPrinted>2022-01-18T19:59:29Z</cp:lastPrinted>
  <dcterms:created xsi:type="dcterms:W3CDTF">2017-05-03T22:30:38Z</dcterms:created>
  <dcterms:modified xsi:type="dcterms:W3CDTF">2023-10-31T19:53:10Z</dcterms:modified>
</cp:coreProperties>
</file>